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5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9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7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1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77BDD-9D46-4C09-8402-5C93D77AE724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A5FD4-7DE8-478A-A950-CE8EA349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550"/>
            <a:ext cx="8547974" cy="223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0792" y="6381085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84598" y="707301"/>
            <a:ext cx="6022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02E50"/>
                </a:solidFill>
                <a:latin typeface="Montserrat" panose="00000500000000000000" pitchFamily="50" charset="0"/>
              </a:rPr>
              <a:t>Partners &amp; Associates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825" y="2122487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IBM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Creatio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PurpleCube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D4Transform 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Transformation Enablers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80352" y="212248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US" sz="2000" dirty="0" err="1" smtClean="0">
                <a:solidFill>
                  <a:srgbClr val="102E50"/>
                </a:solidFill>
                <a:latin typeface="Montserrat" panose="00000500000000000000" pitchFamily="50" charset="0"/>
              </a:rPr>
              <a:t>LinkedThings</a:t>
            </a:r>
            <a:endParaRPr lang="en-US" sz="2000" dirty="0" smtClean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>
              <a:buAutoNum type="arabicPeriod" startAt="6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>
              <a:buAutoNum type="arabicPeriod" startAt="6"/>
            </a:pPr>
            <a:r>
              <a:rPr lang="en-US" sz="20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ANQA</a:t>
            </a:r>
          </a:p>
          <a:p>
            <a:pPr marL="457200" indent="-457200">
              <a:buAutoNum type="arabicPeriod" startAt="6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>
              <a:buAutoNum type="arabicPeriod" startAt="6"/>
            </a:pPr>
            <a:r>
              <a:rPr lang="en-US" sz="2000" dirty="0" err="1" smtClean="0">
                <a:solidFill>
                  <a:srgbClr val="102E50"/>
                </a:solidFill>
                <a:latin typeface="Montserrat" panose="00000500000000000000" pitchFamily="50" charset="0"/>
              </a:rPr>
              <a:t>DataBorn</a:t>
            </a:r>
            <a:endParaRPr lang="en-US" sz="2000" dirty="0" smtClean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>
              <a:buAutoNum type="arabicPeriod" startAt="6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>
              <a:buAutoNum type="arabicPeriod" startAt="6"/>
            </a:pPr>
            <a:r>
              <a:rPr lang="en-US" sz="2000" dirty="0" err="1" smtClean="0">
                <a:solidFill>
                  <a:srgbClr val="102E50"/>
                </a:solidFill>
                <a:latin typeface="Montserrat" panose="00000500000000000000" pitchFamily="50" charset="0"/>
              </a:rPr>
              <a:t>Dost</a:t>
            </a:r>
            <a:r>
              <a:rPr lang="en-US" sz="20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 AI</a:t>
            </a:r>
          </a:p>
          <a:p>
            <a:pPr marL="457200" indent="-457200">
              <a:buAutoNum type="arabicPeriod" startAt="6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0792" y="6381085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9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14309"/>
              </p:ext>
            </p:extLst>
          </p:nvPr>
        </p:nvGraphicFramePr>
        <p:xfrm>
          <a:off x="1262532" y="1254082"/>
          <a:ext cx="879586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6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95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b="1" kern="0" spc="-5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Montserrat" panose="00000500000000000000" pitchFamily="50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0" spc="-5" dirty="0" smtClean="0">
                          <a:solidFill>
                            <a:srgbClr val="102E50"/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Sohail Wajahat Siddiqui – Sitara I Imtiaz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322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kern="0" spc="-5" dirty="0" smtClean="0">
                        <a:solidFill>
                          <a:srgbClr val="377296"/>
                        </a:solidFill>
                        <a:latin typeface="Montserrat" panose="00000500000000000000" pitchFamily="50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Executive Vice Chairman - THK Group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Former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Federal  Minister - Petroleum &amp; Natural Resources, Chairman - Pakistan State Oil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MD &amp; CEO - Siemens West Asia &amp; Pakistan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70883"/>
              </p:ext>
            </p:extLst>
          </p:nvPr>
        </p:nvGraphicFramePr>
        <p:xfrm>
          <a:off x="1694581" y="2865333"/>
          <a:ext cx="6552728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51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577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000" b="1" kern="0" spc="-5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0" spc="-5" dirty="0" smtClean="0">
                          <a:solidFill>
                            <a:srgbClr val="102E50"/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Hasnain Gangjee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0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kern="0" spc="-5" dirty="0" smtClean="0">
                        <a:solidFill>
                          <a:srgbClr val="377296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0" kern="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Partner Technology Consulting - THK Group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="0" kern="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Managing Director &amp; CEO – Transformation Apex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33000"/>
              </p:ext>
            </p:extLst>
          </p:nvPr>
        </p:nvGraphicFramePr>
        <p:xfrm>
          <a:off x="1966551" y="4481178"/>
          <a:ext cx="590428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4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577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2000" b="1" kern="0" spc="-5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1" kern="0" spc="-5" dirty="0" smtClean="0">
                          <a:solidFill>
                            <a:srgbClr val="102E50"/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Shomail Naqvi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01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kern="0" spc="-5" dirty="0" smtClean="0">
                        <a:solidFill>
                          <a:srgbClr val="377296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kern="0" spc="-5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Montserrat" panose="00000500000000000000" pitchFamily="50" charset="0"/>
                          <a:ea typeface="+mn-ea"/>
                          <a:cs typeface="Arial"/>
                        </a:rPr>
                        <a:t>Group Managing Director - THK Group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11183" y="271319"/>
            <a:ext cx="3167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02E50"/>
                </a:solidFill>
                <a:latin typeface="Montserrat" panose="00000500000000000000" pitchFamily="50" charset="0"/>
              </a:rPr>
              <a:t>Leadership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0" y="1312716"/>
            <a:ext cx="1499121" cy="1389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0" y="3016779"/>
            <a:ext cx="1499121" cy="1389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9" t="4794" r="1479" b="32627"/>
          <a:stretch/>
        </p:blipFill>
        <p:spPr>
          <a:xfrm>
            <a:off x="1262532" y="4680178"/>
            <a:ext cx="1563803" cy="141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352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40792" y="6381085"/>
            <a:ext cx="5512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6418">
            <a:off x="2705827" y="413766"/>
            <a:ext cx="6780346" cy="6258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7641" y="186192"/>
            <a:ext cx="5336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02E50"/>
                </a:solidFill>
                <a:latin typeface="Montserrat" panose="00000500000000000000" pitchFamily="50" charset="0"/>
              </a:rPr>
              <a:t>Finance </a:t>
            </a:r>
            <a:r>
              <a:rPr lang="en-US" sz="3200" b="1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Transformation</a:t>
            </a:r>
            <a:endParaRPr lang="en-US" sz="3200" b="1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29887" y="1347000"/>
            <a:ext cx="4222044" cy="4443960"/>
            <a:chOff x="3929887" y="1397800"/>
            <a:chExt cx="4222044" cy="44439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1397800"/>
              <a:ext cx="1030226" cy="8595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887" y="2300035"/>
              <a:ext cx="1030226" cy="8595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05" y="4078793"/>
              <a:ext cx="1030226" cy="8595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4982222"/>
              <a:ext cx="1030226" cy="8595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4078793"/>
              <a:ext cx="1030226" cy="8595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2300035"/>
              <a:ext cx="1030226" cy="859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06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0792" y="6381085"/>
            <a:ext cx="3734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6418">
            <a:off x="2705827" y="413766"/>
            <a:ext cx="6780346" cy="6258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31887" y="186192"/>
            <a:ext cx="592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02E50"/>
                </a:solidFill>
                <a:latin typeface="Montserrat" panose="00000500000000000000" pitchFamily="50" charset="0"/>
              </a:rPr>
              <a:t>Workforce Transformation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29887" y="1347000"/>
            <a:ext cx="4222044" cy="4443960"/>
            <a:chOff x="3929887" y="1397800"/>
            <a:chExt cx="4222044" cy="44439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1397800"/>
              <a:ext cx="1030226" cy="8595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887" y="2300035"/>
              <a:ext cx="1030226" cy="8595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05" y="4078793"/>
              <a:ext cx="1030226" cy="8595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4982222"/>
              <a:ext cx="1030226" cy="8595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4078793"/>
              <a:ext cx="1030226" cy="8595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2300035"/>
              <a:ext cx="1030226" cy="859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34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0792" y="6381085"/>
            <a:ext cx="4623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6418">
            <a:off x="2705827" y="413766"/>
            <a:ext cx="6780346" cy="6258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5479" y="186192"/>
            <a:ext cx="3801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02E50"/>
                </a:solidFill>
                <a:latin typeface="Montserrat" panose="00000500000000000000" pitchFamily="50" charset="0"/>
              </a:rPr>
              <a:t>GRC Automation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29887" y="1347000"/>
            <a:ext cx="4222044" cy="4443960"/>
            <a:chOff x="3929887" y="1397800"/>
            <a:chExt cx="4222044" cy="44439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1397800"/>
              <a:ext cx="1030226" cy="8595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887" y="2300035"/>
              <a:ext cx="1030226" cy="8595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05" y="4078793"/>
              <a:ext cx="1030226" cy="8595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4982222"/>
              <a:ext cx="1030226" cy="8595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4078793"/>
              <a:ext cx="1030226" cy="8595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2300035"/>
              <a:ext cx="1030226" cy="859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77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0792" y="6381085"/>
            <a:ext cx="436908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6418">
            <a:off x="2705827" y="413766"/>
            <a:ext cx="6780346" cy="6258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3552" y="186192"/>
            <a:ext cx="5004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02E50"/>
                </a:solidFill>
                <a:latin typeface="Montserrat" panose="00000500000000000000" pitchFamily="50" charset="0"/>
              </a:rPr>
              <a:t>Expense Management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29887" y="1347000"/>
            <a:ext cx="4222044" cy="4443960"/>
            <a:chOff x="3929887" y="1397800"/>
            <a:chExt cx="4222044" cy="444396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1397800"/>
              <a:ext cx="1030226" cy="8595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887" y="2300035"/>
              <a:ext cx="1030226" cy="8595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05" y="4078793"/>
              <a:ext cx="1030226" cy="8595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4982222"/>
              <a:ext cx="1030226" cy="8595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4078793"/>
              <a:ext cx="1030226" cy="8595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2300035"/>
              <a:ext cx="1030226" cy="859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67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352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40792" y="6381085"/>
            <a:ext cx="5512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6418">
            <a:off x="2705827" y="413766"/>
            <a:ext cx="6780346" cy="62587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8661" y="186192"/>
            <a:ext cx="4674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02E50"/>
                </a:solidFill>
                <a:latin typeface="Montserrat" panose="00000500000000000000" pitchFamily="50" charset="0"/>
              </a:rPr>
              <a:t>Artificial Intelligence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29887" y="1347000"/>
            <a:ext cx="4222044" cy="4443960"/>
            <a:chOff x="3929887" y="1397800"/>
            <a:chExt cx="4222044" cy="44439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1397800"/>
              <a:ext cx="1030226" cy="8595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887" y="2300035"/>
              <a:ext cx="1030226" cy="8595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705" y="4078793"/>
              <a:ext cx="1030226" cy="8595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787" y="4982222"/>
              <a:ext cx="1030226" cy="8595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4078793"/>
              <a:ext cx="1030226" cy="8595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1705" y="2300035"/>
              <a:ext cx="1030226" cy="859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049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6191" y="830664"/>
            <a:ext cx="3001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ABOUT US</a:t>
            </a:r>
            <a:endParaRPr lang="en-US" sz="4000" b="1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9815" y="2031669"/>
            <a:ext cx="99538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Transformation Apex provides advisory, consulting and delivery of digital transformation solutions dedicated to driving innovative change and sustainable growth for businesses with a vision of helping organizations navigate the complexities of the modern business landscape.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We leverage the latest technologies and industry best practices, enabling our clients to achieve their strategic goals, enhance customer experiences and gain a competitive edge. </a:t>
            </a:r>
          </a:p>
          <a:p>
            <a:pPr algn="just">
              <a:lnSpc>
                <a:spcPct val="150000"/>
              </a:lnSpc>
            </a:pPr>
            <a:endParaRPr lang="en-US" sz="1600" dirty="0" smtClean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At Transformation Apex, we believe in the power of transformation to unlock potential and create lasting value, with a mission to empower businesses to innovate, adapt, and thrive in an ever-evolving business landscape.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64224"/>
            <a:ext cx="12192000" cy="493776"/>
          </a:xfrm>
          <a:prstGeom prst="rect">
            <a:avLst/>
          </a:prstGeom>
          <a:solidFill>
            <a:srgbClr val="1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40792" y="6363298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1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-672755" y="-1087942"/>
            <a:ext cx="13537509" cy="9033883"/>
            <a:chOff x="-652273" y="-1060704"/>
            <a:chExt cx="13537509" cy="903388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2273" y="-1060704"/>
              <a:ext cx="13537509" cy="90338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08715" y="2674122"/>
              <a:ext cx="2122029" cy="703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3" action="ppaction://hlinksldjump"/>
                </a:rPr>
                <a:t>DATA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3" action="ppaction://hlinksldjump"/>
                </a:rPr>
                <a:t>MANAGEMENT</a:t>
              </a:r>
              <a:endParaRPr lang="en-US" dirty="0">
                <a:solidFill>
                  <a:srgbClr val="102E5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04865" y="3456237"/>
              <a:ext cx="2107851" cy="102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4" action="ppaction://hlinksldjump"/>
                </a:rPr>
                <a:t>BUSINESS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4" action="ppaction://hlinksldjump"/>
                </a:rPr>
                <a:t>PROCESS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4" action="ppaction://hlinksldjump"/>
                </a:rPr>
                <a:t>MANAGEMENT</a:t>
              </a:r>
              <a:endParaRPr lang="en-US" dirty="0">
                <a:solidFill>
                  <a:srgbClr val="102E5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61560" y="4717337"/>
              <a:ext cx="1911820" cy="706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5" action="ppaction://hlinksldjump"/>
                </a:rPr>
                <a:t>DIGITAL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5" action="ppaction://hlinksldjump"/>
                </a:rPr>
                <a:t>INNOVATION</a:t>
              </a:r>
              <a:endParaRPr lang="en-US" dirty="0">
                <a:solidFill>
                  <a:srgbClr val="102E5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00786" y="2515467"/>
              <a:ext cx="2263814" cy="102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 smtClean="0">
                  <a:solidFill>
                    <a:srgbClr val="102E50"/>
                  </a:solidFill>
                  <a:latin typeface="Montserrat" panose="00000500000000000000" pitchFamily="50" charset="0"/>
                  <a:hlinkClick r:id="rId6" action="ppaction://hlinksldjump"/>
                </a:rPr>
                <a:t>CUSTOMER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>
                  <a:solidFill>
                    <a:srgbClr val="102E50"/>
                  </a:solidFill>
                  <a:latin typeface="Montserrat" panose="00000500000000000000" pitchFamily="50" charset="0"/>
                  <a:hlinkClick r:id="rId6" action="ppaction://hlinksldjump"/>
                </a:rPr>
                <a:t>EXPERIENCE &amp;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 smtClean="0">
                  <a:solidFill>
                    <a:srgbClr val="102E50"/>
                  </a:solidFill>
                  <a:latin typeface="Montserrat" panose="00000500000000000000" pitchFamily="50" charset="0"/>
                  <a:hlinkClick r:id="rId6" action="ppaction://hlinksldjump"/>
                </a:rPr>
                <a:t>CRM</a:t>
              </a:r>
              <a:endParaRPr lang="en-US" dirty="0">
                <a:solidFill>
                  <a:srgbClr val="102E5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45841" y="2438484"/>
              <a:ext cx="2039848" cy="10206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7" action="ppaction://hlinksldjump"/>
                </a:rPr>
                <a:t>ENTERPRISE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7" action="ppaction://hlinksldjump"/>
                </a:rPr>
                <a:t>RESOURCE</a:t>
              </a:r>
            </a:p>
            <a:p>
              <a:pPr algn="ctr">
                <a:lnSpc>
                  <a:spcPts val="2400"/>
                </a:lnSpc>
              </a:pPr>
              <a:r>
                <a:rPr lang="en-US" dirty="0">
                  <a:solidFill>
                    <a:srgbClr val="102E50"/>
                  </a:solidFill>
                  <a:latin typeface="Montserrat" panose="00000500000000000000" pitchFamily="50" charset="0"/>
                  <a:hlinkClick r:id="rId7" action="ppaction://hlinksldjump"/>
                </a:rPr>
                <a:t>PLANNING</a:t>
              </a:r>
              <a:endParaRPr lang="en-US" dirty="0">
                <a:solidFill>
                  <a:srgbClr val="102E50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85689" y="1590640"/>
              <a:ext cx="17606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102E50"/>
                  </a:solidFill>
                  <a:latin typeface="Montserrat" panose="00000500000000000000" pitchFamily="50" charset="0"/>
                  <a:hlinkClick r:id="rId8" action="ppaction://hlinksldjump"/>
                </a:rPr>
                <a:t>ANALYTICS</a:t>
              </a:r>
              <a:endParaRPr lang="en-US" sz="2000" dirty="0">
                <a:solidFill>
                  <a:srgbClr val="102E50"/>
                </a:solidFill>
                <a:latin typeface="Montserrat" panose="00000500000000000000" pitchFamily="50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267141"/>
            <a:ext cx="5635193" cy="3590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9784" y="298910"/>
            <a:ext cx="33570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SERVICES</a:t>
            </a:r>
          </a:p>
          <a:p>
            <a:r>
              <a:rPr lang="en-US" sz="4000" b="1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PORTFOLIO</a:t>
            </a:r>
            <a:endParaRPr lang="en-US" sz="4000" b="1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364224"/>
            <a:ext cx="12192000" cy="493776"/>
          </a:xfrm>
          <a:prstGeom prst="rect">
            <a:avLst/>
          </a:prstGeom>
          <a:solidFill>
            <a:srgbClr val="1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640792" y="6363298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70" y="-512084"/>
            <a:ext cx="9925050" cy="88699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2088" y="664670"/>
            <a:ext cx="5206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0" dirty="0">
                <a:solidFill>
                  <a:srgbClr val="102E50"/>
                </a:solidFill>
                <a:latin typeface="Montserrat" panose="00000500000000000000" pitchFamily="50" charset="0"/>
                <a:cs typeface="Arial" pitchFamily="34" charset="0"/>
              </a:rPr>
              <a:t>Data Management</a:t>
            </a:r>
            <a:endParaRPr lang="en-US" sz="4000" b="1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89" y="1935102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Data Warehouse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Data Lakehouse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Data Strategy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Data Orchestration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Data Pipeline Management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Data Privacy and Security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364224"/>
            <a:ext cx="12192000" cy="493776"/>
          </a:xfrm>
          <a:prstGeom prst="rect">
            <a:avLst/>
          </a:prstGeom>
          <a:solidFill>
            <a:srgbClr val="102E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640792" y="6363298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40792" y="6363298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2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640792" y="6381085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1" y="109618"/>
            <a:ext cx="7769604" cy="62819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871782" y="695880"/>
            <a:ext cx="49760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02E50"/>
                </a:solidFill>
                <a:latin typeface="Montserrat" panose="00000500000000000000" pitchFamily="50" charset="0"/>
              </a:rPr>
              <a:t>Business Process </a:t>
            </a:r>
            <a:endParaRPr lang="en-US" sz="4000" b="1" dirty="0" smtClean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r>
              <a:rPr lang="en-US" sz="4000" b="1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Management</a:t>
            </a:r>
            <a:endParaRPr lang="en-US" sz="4000" b="1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59584" y="2374459"/>
            <a:ext cx="6280164" cy="307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463550" algn="just">
              <a:lnSpc>
                <a:spcPct val="200000"/>
              </a:lnSpc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Finance Transformation</a:t>
            </a:r>
          </a:p>
          <a:p>
            <a:pPr marL="0" lvl="1" indent="-463550" algn="just">
              <a:lnSpc>
                <a:spcPct val="200000"/>
              </a:lnSpc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Workflow Transformation</a:t>
            </a:r>
          </a:p>
          <a:p>
            <a:pPr marL="0" lvl="1" indent="-463550" algn="just">
              <a:lnSpc>
                <a:spcPct val="200000"/>
              </a:lnSpc>
              <a:buFontTx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Governance Risk &amp; Compliance Automation</a:t>
            </a:r>
          </a:p>
          <a:p>
            <a:pPr marL="0" lvl="1" indent="-463550" algn="just">
              <a:lnSpc>
                <a:spcPct val="200000"/>
              </a:lnSpc>
              <a:buFontTx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Expense Management</a:t>
            </a:r>
          </a:p>
          <a:p>
            <a:pPr marL="0" lvl="1" indent="-463550" algn="just">
              <a:lnSpc>
                <a:spcPct val="200000"/>
              </a:lnSpc>
              <a:buFontTx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Custom Workflow </a:t>
            </a:r>
            <a:r>
              <a:rPr lang="en-US" sz="20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Digitalization</a:t>
            </a: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40792" y="6381085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311" y="664670"/>
            <a:ext cx="6378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02E50"/>
                </a:solidFill>
                <a:latin typeface="Montserrat" panose="00000500000000000000" pitchFamily="50" charset="0"/>
              </a:rPr>
              <a:t>Technology Innovation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3518" y="180447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Artificial Intelligence</a:t>
            </a:r>
          </a:p>
          <a:p>
            <a:pPr marL="8001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Machine </a:t>
            </a:r>
            <a:r>
              <a:rPr lang="en-US" sz="1600" dirty="0">
                <a:solidFill>
                  <a:srgbClr val="102E50"/>
                </a:solidFill>
                <a:latin typeface="Montserrat" panose="00000500000000000000" pitchFamily="50" charset="0"/>
              </a:rPr>
              <a:t>Learning</a:t>
            </a:r>
          </a:p>
          <a:p>
            <a:pPr marL="8001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Generative AI</a:t>
            </a:r>
            <a:endParaRPr lang="en-US" sz="16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8001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AI </a:t>
            </a:r>
            <a:r>
              <a:rPr lang="en-US" sz="1600" dirty="0">
                <a:solidFill>
                  <a:srgbClr val="102E50"/>
                </a:solidFill>
                <a:latin typeface="Montserrat" panose="00000500000000000000" pitchFamily="50" charset="0"/>
              </a:rPr>
              <a:t>product development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Internet of Things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AI in Banking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AI in Supply Chain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AI in Retail/Customer Experience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443" y="507206"/>
            <a:ext cx="5049557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0792" y="6381085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0364" y="388751"/>
            <a:ext cx="5779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02E50"/>
                </a:solidFill>
                <a:latin typeface="Montserrat" panose="00000500000000000000" pitchFamily="50" charset="0"/>
              </a:rPr>
              <a:t>Enterprise Resource </a:t>
            </a:r>
            <a:endParaRPr lang="en-US" sz="4000" b="1" dirty="0" smtClean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r>
              <a:rPr lang="en-US" sz="4000" b="1" dirty="0" smtClean="0">
                <a:solidFill>
                  <a:srgbClr val="102E50"/>
                </a:solidFill>
                <a:latin typeface="Montserrat" panose="00000500000000000000" pitchFamily="50" charset="0"/>
              </a:rPr>
              <a:t>Planning</a:t>
            </a:r>
            <a:endParaRPr lang="en-US" sz="4000" b="1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7334" y="2100774"/>
            <a:ext cx="62801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dirty="0">
                <a:solidFill>
                  <a:srgbClr val="102E50"/>
                </a:solidFill>
                <a:latin typeface="Montserrat" panose="00000500000000000000" pitchFamily="50" charset="0"/>
              </a:rPr>
              <a:t>SAP </a:t>
            </a:r>
          </a:p>
          <a:p>
            <a:pPr marL="693738" indent="-23653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02E50"/>
                </a:solidFill>
                <a:latin typeface="Montserrat" panose="00000500000000000000" pitchFamily="50" charset="0"/>
              </a:rPr>
              <a:t>S/4 HANA – Customization, Optimization, Integration</a:t>
            </a:r>
          </a:p>
          <a:p>
            <a:pPr marL="693738" indent="-23653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02E50"/>
                </a:solidFill>
                <a:latin typeface="Montserrat" panose="00000500000000000000" pitchFamily="50" charset="0"/>
              </a:rPr>
              <a:t>SAP Analytics</a:t>
            </a:r>
          </a:p>
          <a:p>
            <a:pPr marL="693738" indent="-23653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02E50"/>
                </a:solidFill>
                <a:latin typeface="Montserrat" panose="00000500000000000000" pitchFamily="50" charset="0"/>
              </a:rPr>
              <a:t>Business Process Optimizations &amp; Automation</a:t>
            </a:r>
          </a:p>
          <a:p>
            <a:pPr marL="693738" indent="-236538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102E50"/>
                </a:solidFill>
                <a:latin typeface="Montserrat" panose="00000500000000000000" pitchFamily="50" charset="0"/>
              </a:rPr>
              <a:t>SLA Support</a:t>
            </a:r>
          </a:p>
          <a:p>
            <a:pPr marL="457200" algn="just"/>
            <a:endParaRPr lang="en-US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 algn="just">
              <a:buAutoNum type="arabicPeriod" startAt="2"/>
            </a:pPr>
            <a:r>
              <a:rPr lang="en-US" dirty="0">
                <a:solidFill>
                  <a:srgbClr val="102E50"/>
                </a:solidFill>
                <a:latin typeface="Montserrat" panose="00000500000000000000" pitchFamily="50" charset="0"/>
              </a:rPr>
              <a:t>Oracle ERP Cloud</a:t>
            </a:r>
          </a:p>
          <a:p>
            <a:pPr marL="457200" indent="-457200" algn="just">
              <a:buAutoNum type="arabicPeriod" startAt="2"/>
            </a:pPr>
            <a:endParaRPr lang="en-US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 algn="just">
              <a:buAutoNum type="arabicPeriod" startAt="2"/>
            </a:pPr>
            <a:r>
              <a:rPr lang="en-US" dirty="0">
                <a:solidFill>
                  <a:srgbClr val="102E50"/>
                </a:solidFill>
                <a:latin typeface="Montserrat" panose="00000500000000000000" pitchFamily="50" charset="0"/>
              </a:rPr>
              <a:t>Microsoft Dynamics 365</a:t>
            </a:r>
          </a:p>
          <a:p>
            <a:pPr marL="457200" indent="-457200" algn="just">
              <a:buAutoNum type="arabicPeriod" startAt="2"/>
            </a:pPr>
            <a:endParaRPr lang="en-US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 algn="just">
              <a:buAutoNum type="arabicPeriod" startAt="2"/>
            </a:pPr>
            <a:r>
              <a:rPr lang="en-US" dirty="0" err="1">
                <a:solidFill>
                  <a:srgbClr val="102E50"/>
                </a:solidFill>
                <a:latin typeface="Montserrat" panose="00000500000000000000" pitchFamily="50" charset="0"/>
              </a:rPr>
              <a:t>Odoo</a:t>
            </a:r>
            <a:endParaRPr lang="en-US" dirty="0">
              <a:solidFill>
                <a:srgbClr val="102E50"/>
              </a:solidFill>
              <a:latin typeface="Montserrat" panose="00000500000000000000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7" y="1050471"/>
            <a:ext cx="5029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0792" y="6381085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2"/>
          <a:stretch/>
        </p:blipFill>
        <p:spPr>
          <a:xfrm>
            <a:off x="5303519" y="2129006"/>
            <a:ext cx="6726981" cy="33979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2255" y="265277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Sales Management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Integrated Marketing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Customer Support &amp; Success</a:t>
            </a: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 err="1">
                <a:solidFill>
                  <a:srgbClr val="102E50"/>
                </a:solidFill>
                <a:latin typeface="Montserrat" panose="00000500000000000000" pitchFamily="50" charset="0"/>
              </a:rPr>
              <a:t>Chatbots</a:t>
            </a: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0" lvl="1" indent="-463550" algn="just"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WhatsApp Integration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9654" y="664670"/>
            <a:ext cx="61286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102E50"/>
                </a:solidFill>
                <a:latin typeface="Montserrat" panose="00000500000000000000" pitchFamily="50" charset="0"/>
              </a:rPr>
              <a:t>Customer Experience </a:t>
            </a:r>
          </a:p>
          <a:p>
            <a:r>
              <a:rPr lang="en-US" sz="4000" b="1" dirty="0">
                <a:solidFill>
                  <a:srgbClr val="102E50"/>
                </a:solidFill>
                <a:latin typeface="Montserrat" panose="00000500000000000000" pitchFamily="50" charset="0"/>
              </a:rPr>
              <a:t>&amp; CRM</a:t>
            </a:r>
          </a:p>
        </p:txBody>
      </p:sp>
    </p:spTree>
    <p:extLst>
      <p:ext uri="{BB962C8B-B14F-4D97-AF65-F5344CB8AC3E}">
        <p14:creationId xmlns:p14="http://schemas.microsoft.com/office/powerpoint/2010/main" val="4559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82011"/>
            <a:ext cx="12192000" cy="493776"/>
          </a:xfrm>
          <a:prstGeom prst="rect">
            <a:avLst/>
          </a:prstGeom>
          <a:solidFill>
            <a:srgbClr val="102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40792" y="6381085"/>
            <a:ext cx="335280" cy="45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7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95659" y="834487"/>
            <a:ext cx="2909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102E50"/>
                </a:solidFill>
                <a:latin typeface="Montserrat" panose="00000500000000000000" pitchFamily="50" charset="0"/>
              </a:rPr>
              <a:t>Analytics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0072" y="2239814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Technology Agnostic Enterprise Analytics Strategy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Finance Analytics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Human Resource Analytics</a:t>
            </a:r>
          </a:p>
          <a:p>
            <a:pPr marL="457200" indent="-457200" algn="just"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Supply Chain Analytics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000" dirty="0">
              <a:solidFill>
                <a:srgbClr val="102E50"/>
              </a:solidFill>
              <a:latin typeface="Montserrat" panose="00000500000000000000" pitchFamily="50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102E50"/>
                </a:solidFill>
                <a:latin typeface="Montserrat" panose="00000500000000000000" pitchFamily="50" charset="0"/>
              </a:rPr>
              <a:t>Operations Analytics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813" y="267724"/>
            <a:ext cx="6739813" cy="65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340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Wajahat Rizvi</dc:creator>
  <cp:lastModifiedBy>Hasnain Gangjee</cp:lastModifiedBy>
  <cp:revision>27</cp:revision>
  <dcterms:created xsi:type="dcterms:W3CDTF">2024-12-02T10:29:45Z</dcterms:created>
  <dcterms:modified xsi:type="dcterms:W3CDTF">2024-12-06T19:17:29Z</dcterms:modified>
</cp:coreProperties>
</file>